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isn't the same talk given to seniors themselves - this one is for the person who worries about a parent or grandparent. The core message up front: this isn't about vigilance, and it isn't about your parent's competence. It's about one habit and one phone call. Say your own name and why you're here - not as an expert, just someone who's watched this happen to people they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real story if you have one - local and specific beats generic every time, and never name anyone without permission. The three short examples are all real, recent, and close to home. Pause after reading them. Let the room sit with 'none of them are foolish' before moving on - that's the sentence that gives people permission to stop being embarrassed and start paying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reframe in the whole talk. Say it slowly, and if you only remember one line from these notes, remember this one. The families who catch it in time aren't the ones who scared their parent into being careful. They're the ones whose parent felt safe enough to call mid-call and say 'something feels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four boxes left to right - this is the failure mode almost every well-meaning family falls into. The insight: the failure isn't a single bad conversation, it's a chain reaction that starts the moment the conversation feels evaluative. Everything on the next few slides exists to avoid starting that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quote out loud, in a normal conversational voice, not a performance voice - these are meant to sound like something you'd actually say at dinner. The common thread across all three: none of them position the parent as the person being protected. They're all peer-to-peer.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things (this slide has the first two, the next slide has the other two) are the actual to-do list. Everything before this was about the conversation; this is what the conversation should lead to. The code word is the single highest-value four minutes available to any family - say that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Trusted contact and credit freeze are both boring, bureaucratic, and extremely effective - exactly the kind of unglamorous defense that actually works. If the room only does one of these four things this week, it should be the code word; if they do two, add the trusted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worth slowing down for. All three 'not this' lines come from a place of love and fear, not cruelty - say that explicitly so nobody in the room feels attacked for having said one of them before. Then: handle the logistics yourself if they'll let you, but let them keep decisions about their own money. Losing money AND losing authority over your own accounts in the same week is two losses, not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for the harder conversation - not every family in the room needs it today, but some do, and they're often too embarrassed to ask afterward. Say plainly: doing this early, while everyone can participate in the decision, is far kinder than doing it during a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slide, but don't skip it - it's often the moment people relax, because it reframes the whole talk from 'protect a vulnerable person' to 'this is just how our family handles money now.' That reframe is what makes the habit stick instead of feeling like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this image deliberately. The whole talk has been building toward this one picture of what success feels like day to day - ordinary, not dramatic. Let it sit for a second before moving to the resources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phone numbers and the URL up on screen long enough for people to photograph it. Remind the room: this whole deck is free to take, copy, retitle, and give again - encourage them to send it to a sibling who couldn't be here, not just keep it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600200"/>
            <a:ext cx="10789920" cy="548640"/>
          </a:xfrm>
          <a:prstGeom prst="rect">
            <a:avLst/>
          </a:prstGeom>
          <a:noFill/>
          <a:ln/>
        </p:spPr>
        <p:txBody>
          <a:bodyPr wrap="square" lIns="0" tIns="0" rIns="0" bIns="0" rtlCol="0" anchor="ctr"/>
          <a:lstStyle/>
          <a:p>
            <a:pPr indent="0" marL="0">
              <a:buNone/>
            </a:pPr>
            <a:r>
              <a:rPr lang="en-US" sz="1800" b="1" spc="200" kern="0" dirty="0">
                <a:solidFill>
                  <a:srgbClr val="5A5A5A"/>
                </a:solidFill>
                <a:latin typeface="Arial" pitchFamily="34" charset="0"/>
                <a:ea typeface="Arial" pitchFamily="34" charset="-122"/>
                <a:cs typeface="Arial" pitchFamily="34" charset="-120"/>
              </a:rPr>
              <a:t>PROTECTING THE PERSON YOU LOVE</a:t>
            </a:r>
            <a:endParaRPr lang="en-US" sz="1800" dirty="0"/>
          </a:p>
        </p:txBody>
      </p:sp>
      <p:sp>
        <p:nvSpPr>
          <p:cNvPr id="6" name="Text 2"/>
          <p:cNvSpPr/>
          <p:nvPr/>
        </p:nvSpPr>
        <p:spPr>
          <a:xfrm>
            <a:off x="685800" y="2194560"/>
            <a:ext cx="10789920" cy="2286000"/>
          </a:xfrm>
          <a:prstGeom prst="rect">
            <a:avLst/>
          </a:prstGeom>
          <a:noFill/>
          <a:ln/>
        </p:spPr>
        <p:txBody>
          <a:bodyPr wrap="square" lIns="0" tIns="0" rIns="0" bIns="0" rtlCol="0" anchor="ctr"/>
          <a:lstStyle/>
          <a:p>
            <a:pPr indent="0" marL="0">
              <a:lnSpc>
                <a:spcPts val="8400"/>
              </a:lnSpc>
              <a:buNone/>
            </a:pPr>
            <a:r>
              <a:rPr lang="en-US" sz="7400" b="1" dirty="0">
                <a:solidFill>
                  <a:srgbClr val="141414"/>
                </a:solidFill>
                <a:latin typeface="Arial" pitchFamily="34" charset="0"/>
                <a:ea typeface="Arial" pitchFamily="34" charset="-122"/>
                <a:cs typeface="Arial" pitchFamily="34" charset="-120"/>
              </a:rPr>
              <a:t>A guide for</a:t>
            </a:r>
            <a:endParaRPr lang="en-US" sz="7400" dirty="0"/>
          </a:p>
          <a:p>
            <a:pPr indent="0" marL="0">
              <a:lnSpc>
                <a:spcPts val="8400"/>
              </a:lnSpc>
              <a:buNone/>
            </a:pPr>
            <a:r>
              <a:rPr lang="en-US" sz="7400" b="1" dirty="0">
                <a:solidFill>
                  <a:srgbClr val="141414"/>
                </a:solidFill>
                <a:latin typeface="Arial" pitchFamily="34" charset="0"/>
                <a:ea typeface="Arial" pitchFamily="34" charset="-122"/>
                <a:cs typeface="Arial" pitchFamily="34" charset="-120"/>
              </a:rPr>
              <a:t>family members</a:t>
            </a:r>
            <a:endParaRPr lang="en-US" sz="7400" dirty="0"/>
          </a:p>
        </p:txBody>
      </p:sp>
      <p:sp>
        <p:nvSpPr>
          <p:cNvPr id="7" name="Text 3"/>
          <p:cNvSpPr/>
          <p:nvPr/>
        </p:nvSpPr>
        <p:spPr>
          <a:xfrm>
            <a:off x="685800" y="4526280"/>
            <a:ext cx="9144000" cy="731520"/>
          </a:xfrm>
          <a:prstGeom prst="rect">
            <a:avLst/>
          </a:prstGeom>
          <a:noFill/>
          <a:ln/>
        </p:spPr>
        <p:txBody>
          <a:bodyPr wrap="square" lIns="0" tIns="0" rIns="0" bIns="0" rtlCol="0" anchor="ctr"/>
          <a:lstStyle/>
          <a:p>
            <a:pPr indent="0" marL="0">
              <a:lnSpc>
                <a:spcPts val="3000"/>
              </a:lnSpc>
              <a:buNone/>
            </a:pPr>
            <a:r>
              <a:rPr lang="en-US" sz="2200" dirty="0">
                <a:solidFill>
                  <a:srgbClr val="5A5A5A"/>
                </a:solidFill>
                <a:latin typeface="Arial" pitchFamily="34" charset="0"/>
                <a:ea typeface="Arial" pitchFamily="34" charset="-122"/>
                <a:cs typeface="Arial" pitchFamily="34" charset="-120"/>
              </a:rPr>
              <a:t>How to help someone you love without making them feel diminished.</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WHY THIS EXISTS</a:t>
            </a:r>
            <a:endParaRPr lang="en-US" sz="1400" dirty="0"/>
          </a:p>
        </p:txBody>
      </p:sp>
      <p:sp>
        <p:nvSpPr>
          <p:cNvPr id="6" name="Text 2"/>
          <p:cNvSpPr/>
          <p:nvPr/>
        </p:nvSpPr>
        <p:spPr>
          <a:xfrm>
            <a:off x="685800" y="1005840"/>
            <a:ext cx="10789920" cy="1737360"/>
          </a:xfrm>
          <a:prstGeom prst="rect">
            <a:avLst/>
          </a:prstGeom>
          <a:noFill/>
          <a:ln/>
        </p:spPr>
        <p:txBody>
          <a:bodyPr wrap="square" lIns="0" tIns="0" rIns="0" bIns="0" rtlCol="0" anchor="ctr"/>
          <a:lstStyle/>
          <a:p>
            <a:pPr indent="0" marL="0">
              <a:lnSpc>
                <a:spcPts val="5000"/>
              </a:lnSpc>
              <a:buNone/>
            </a:pPr>
            <a:r>
              <a:rPr lang="en-US" sz="4000" b="1" i="1" dirty="0">
                <a:solidFill>
                  <a:srgbClr val="141414"/>
                </a:solidFill>
                <a:latin typeface="Arial" pitchFamily="34" charset="0"/>
                <a:ea typeface="Arial" pitchFamily="34" charset="-122"/>
                <a:cs typeface="Arial" pitchFamily="34" charset="-120"/>
              </a:rPr>
              <a:t>“Grandma? I’m in trouble.</a:t>
            </a:r>
            <a:endParaRPr lang="en-US" sz="4000" dirty="0"/>
          </a:p>
          <a:p>
            <a:pPr indent="0" marL="0">
              <a:lnSpc>
                <a:spcPts val="5000"/>
              </a:lnSpc>
              <a:buNone/>
            </a:pPr>
            <a:r>
              <a:rPr lang="en-US" sz="4000" b="1" i="1" dirty="0">
                <a:solidFill>
                  <a:srgbClr val="141414"/>
                </a:solidFill>
                <a:latin typeface="Arial" pitchFamily="34" charset="0"/>
                <a:ea typeface="Arial" pitchFamily="34" charset="-122"/>
                <a:cs typeface="Arial" pitchFamily="34" charset="-120"/>
              </a:rPr>
              <a:t>Please don’t tell Mom.”</a:t>
            </a:r>
            <a:endParaRPr lang="en-US" sz="4000" dirty="0"/>
          </a:p>
        </p:txBody>
      </p:sp>
      <p:sp>
        <p:nvSpPr>
          <p:cNvPr id="7" name="Text 3"/>
          <p:cNvSpPr/>
          <p:nvPr/>
        </p:nvSpPr>
        <p:spPr>
          <a:xfrm>
            <a:off x="685800" y="2697480"/>
            <a:ext cx="9875520" cy="822960"/>
          </a:xfrm>
          <a:prstGeom prst="rect">
            <a:avLst/>
          </a:prstGeom>
          <a:noFill/>
          <a:ln/>
        </p:spPr>
        <p:txBody>
          <a:bodyPr wrap="square" lIns="0" tIns="0" rIns="0" bIns="0" rtlCol="0" anchor="ctr"/>
          <a:lstStyle/>
          <a:p>
            <a:pPr indent="0" marL="0">
              <a:lnSpc>
                <a:spcPts val="2600"/>
              </a:lnSpc>
              <a:buNone/>
            </a:pPr>
            <a:r>
              <a:rPr lang="en-US" sz="1800" dirty="0">
                <a:solidFill>
                  <a:srgbClr val="5A5A5A"/>
                </a:solidFill>
                <a:latin typeface="Arial" pitchFamily="34" charset="0"/>
                <a:ea typeface="Arial" pitchFamily="34" charset="-122"/>
                <a:cs typeface="Arial" pitchFamily="34" charset="-120"/>
              </a:rPr>
              <a:t>She had $1,100 in a courier's hands within the hour. Her grandson was at work the whole time. He never knew until she told him that night.</a:t>
            </a:r>
            <a:endParaRPr lang="en-US" sz="1800" dirty="0"/>
          </a:p>
        </p:txBody>
      </p:sp>
      <p:sp>
        <p:nvSpPr>
          <p:cNvPr id="8" name="Shape 4"/>
          <p:cNvSpPr/>
          <p:nvPr/>
        </p:nvSpPr>
        <p:spPr>
          <a:xfrm>
            <a:off x="685800" y="3794760"/>
            <a:ext cx="128016" cy="128016"/>
          </a:xfrm>
          <a:prstGeom prst="ellipse">
            <a:avLst/>
          </a:prstGeom>
          <a:solidFill>
            <a:srgbClr val="141414"/>
          </a:solidFill>
          <a:ln/>
        </p:spPr>
      </p:sp>
      <p:sp>
        <p:nvSpPr>
          <p:cNvPr id="9" name="Text 5"/>
          <p:cNvSpPr/>
          <p:nvPr/>
        </p:nvSpPr>
        <p:spPr>
          <a:xfrm>
            <a:off x="1005840" y="3611880"/>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great-uncle — </a:t>
            </a:r>
            <a:pPr indent="0" marL="0">
              <a:buNone/>
            </a:pPr>
            <a:r>
              <a:rPr lang="en-US" sz="1800" dirty="0">
                <a:solidFill>
                  <a:srgbClr val="5A5A5A"/>
                </a:solidFill>
                <a:latin typeface="Arial" pitchFamily="34" charset="0"/>
                <a:ea typeface="Arial" pitchFamily="34" charset="-122"/>
                <a:cs typeface="Arial" pitchFamily="34" charset="-120"/>
              </a:rPr>
              <a:t>took out a reverse mortgage — $300,000 of his house, gone.</a:t>
            </a:r>
            <a:endParaRPr lang="en-US" sz="1800" dirty="0"/>
          </a:p>
        </p:txBody>
      </p:sp>
      <p:sp>
        <p:nvSpPr>
          <p:cNvPr id="10" name="Shape 6"/>
          <p:cNvSpPr/>
          <p:nvPr/>
        </p:nvSpPr>
        <p:spPr>
          <a:xfrm>
            <a:off x="685800" y="4453128"/>
            <a:ext cx="128016" cy="128016"/>
          </a:xfrm>
          <a:prstGeom prst="ellipse">
            <a:avLst/>
          </a:prstGeom>
          <a:solidFill>
            <a:srgbClr val="141414"/>
          </a:solidFill>
          <a:ln/>
        </p:spPr>
      </p:sp>
      <p:sp>
        <p:nvSpPr>
          <p:cNvPr id="11" name="Text 7"/>
          <p:cNvSpPr/>
          <p:nvPr/>
        </p:nvSpPr>
        <p:spPr>
          <a:xfrm>
            <a:off x="1005840" y="4270248"/>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coworker's father — </a:t>
            </a:r>
            <a:pPr indent="0" marL="0">
              <a:buNone/>
            </a:pPr>
            <a:r>
              <a:rPr lang="en-US" sz="1800" dirty="0">
                <a:solidFill>
                  <a:srgbClr val="5A5A5A"/>
                </a:solidFill>
                <a:latin typeface="Arial" pitchFamily="34" charset="0"/>
                <a:ea typeface="Arial" pitchFamily="34" charset="-122"/>
                <a:cs typeface="Arial" pitchFamily="34" charset="-120"/>
              </a:rPr>
              <a:t>was on the phone with “Microsoft,” being walked into his bank account.</a:t>
            </a:r>
            <a:endParaRPr lang="en-US" sz="1800" dirty="0"/>
          </a:p>
        </p:txBody>
      </p:sp>
      <p:sp>
        <p:nvSpPr>
          <p:cNvPr id="12" name="Shape 8"/>
          <p:cNvSpPr/>
          <p:nvPr/>
        </p:nvSpPr>
        <p:spPr>
          <a:xfrm>
            <a:off x="685800" y="5111496"/>
            <a:ext cx="128016" cy="128016"/>
          </a:xfrm>
          <a:prstGeom prst="ellipse">
            <a:avLst/>
          </a:prstGeom>
          <a:solidFill>
            <a:srgbClr val="141414"/>
          </a:solidFill>
          <a:ln/>
        </p:spPr>
      </p:sp>
      <p:sp>
        <p:nvSpPr>
          <p:cNvPr id="13" name="Text 9"/>
          <p:cNvSpPr/>
          <p:nvPr/>
        </p:nvSpPr>
        <p:spPr>
          <a:xfrm>
            <a:off x="1005840" y="4928616"/>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coworker's daughter — </a:t>
            </a:r>
            <a:pPr indent="0" marL="0">
              <a:buNone/>
            </a:pPr>
            <a:r>
              <a:rPr lang="en-US" sz="1800" dirty="0">
                <a:solidFill>
                  <a:srgbClr val="5A5A5A"/>
                </a:solidFill>
                <a:latin typeface="Arial" pitchFamily="34" charset="0"/>
                <a:ea typeface="Arial" pitchFamily="34" charset="-122"/>
                <a:cs typeface="Arial" pitchFamily="34" charset="-120"/>
              </a:rPr>
              <a:t>sent money for months to a boyfriend she'd never met, “working in Oman.”</a:t>
            </a:r>
            <a:endParaRPr lang="en-US" sz="1800" dirty="0"/>
          </a:p>
        </p:txBody>
      </p:sp>
      <p:sp>
        <p:nvSpPr>
          <p:cNvPr id="14" name="Text 10"/>
          <p:cNvSpPr/>
          <p:nvPr/>
        </p:nvSpPr>
        <p:spPr>
          <a:xfrm>
            <a:off x="685800" y="5806440"/>
            <a:ext cx="9875520" cy="457200"/>
          </a:xfrm>
          <a:prstGeom prst="rect">
            <a:avLst/>
          </a:prstGeom>
          <a:noFill/>
          <a:ln/>
        </p:spPr>
        <p:txBody>
          <a:bodyPr wrap="square" lIns="0" tIns="0" rIns="0" bIns="0" rtlCol="0" anchor="ctr"/>
          <a:lstStyle/>
          <a:p>
            <a:pPr indent="0" marL="0">
              <a:buNone/>
            </a:pPr>
            <a:r>
              <a:rPr lang="en-US" sz="2200" b="1" i="1" dirty="0">
                <a:solidFill>
                  <a:srgbClr val="141414"/>
                </a:solidFill>
                <a:latin typeface="Arial" pitchFamily="34" charset="0"/>
                <a:ea typeface="Arial" pitchFamily="34" charset="-122"/>
                <a:cs typeface="Arial" pitchFamily="34" charset="-120"/>
              </a:rPr>
              <a:t>None of them are foolish. That's the whole point.</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463040"/>
            <a:ext cx="10789920" cy="1920240"/>
          </a:xfrm>
          <a:prstGeom prst="rect">
            <a:avLst/>
          </a:prstGeom>
          <a:noFill/>
          <a:ln/>
        </p:spPr>
        <p:txBody>
          <a:bodyPr wrap="square" lIns="0" tIns="0" rIns="0" bIns="0" rtlCol="0" anchor="ctr"/>
          <a:lstStyle/>
          <a:p>
            <a:pPr indent="0" marL="0">
              <a:lnSpc>
                <a:spcPts val="6200"/>
              </a:lnSpc>
              <a:buNone/>
            </a:pPr>
            <a:r>
              <a:rPr lang="en-US" sz="5000" b="1" dirty="0">
                <a:solidFill>
                  <a:srgbClr val="141414"/>
                </a:solidFill>
                <a:latin typeface="Arial" pitchFamily="34" charset="0"/>
                <a:ea typeface="Arial" pitchFamily="34" charset="-122"/>
                <a:cs typeface="Arial" pitchFamily="34" charset="-120"/>
              </a:rPr>
              <a:t>The goal isn’t that she</a:t>
            </a:r>
            <a:endParaRPr lang="en-US" sz="5000" dirty="0"/>
          </a:p>
          <a:p>
            <a:pPr indent="0" marL="0">
              <a:lnSpc>
                <a:spcPts val="6200"/>
              </a:lnSpc>
              <a:buNone/>
            </a:pPr>
            <a:r>
              <a:rPr lang="en-US" sz="5000" b="1" dirty="0">
                <a:solidFill>
                  <a:srgbClr val="141414"/>
                </a:solidFill>
                <a:latin typeface="Arial" pitchFamily="34" charset="0"/>
                <a:ea typeface="Arial" pitchFamily="34" charset="-122"/>
                <a:cs typeface="Arial" pitchFamily="34" charset="-120"/>
              </a:rPr>
              <a:t>never gets a scam call.</a:t>
            </a:r>
            <a:endParaRPr lang="en-US" sz="5000" dirty="0"/>
          </a:p>
        </p:txBody>
      </p:sp>
      <p:sp>
        <p:nvSpPr>
          <p:cNvPr id="6" name="Text 2"/>
          <p:cNvSpPr/>
          <p:nvPr/>
        </p:nvSpPr>
        <p:spPr>
          <a:xfrm>
            <a:off x="685800" y="3337560"/>
            <a:ext cx="10789920" cy="640080"/>
          </a:xfrm>
          <a:prstGeom prst="rect">
            <a:avLst/>
          </a:prstGeom>
          <a:noFill/>
          <a:ln/>
        </p:spPr>
        <p:txBody>
          <a:bodyPr wrap="square" lIns="0" tIns="0" rIns="0" bIns="0" rtlCol="0" anchor="ctr"/>
          <a:lstStyle/>
          <a:p>
            <a:pPr indent="0" marL="0">
              <a:buNone/>
            </a:pPr>
            <a:r>
              <a:rPr lang="en-US" sz="2600" dirty="0">
                <a:solidFill>
                  <a:srgbClr val="5A5A5A"/>
                </a:solidFill>
                <a:latin typeface="Arial" pitchFamily="34" charset="0"/>
                <a:ea typeface="Arial" pitchFamily="34" charset="-122"/>
                <a:cs typeface="Arial" pitchFamily="34" charset="-120"/>
              </a:rPr>
              <a:t>She will get several this week.</a:t>
            </a:r>
            <a:endParaRPr lang="en-US" sz="2600" dirty="0"/>
          </a:p>
        </p:txBody>
      </p:sp>
      <p:sp>
        <p:nvSpPr>
          <p:cNvPr id="7" name="Text 3"/>
          <p:cNvSpPr/>
          <p:nvPr/>
        </p:nvSpPr>
        <p:spPr>
          <a:xfrm>
            <a:off x="685800" y="4297680"/>
            <a:ext cx="10789920" cy="1463040"/>
          </a:xfrm>
          <a:prstGeom prst="rect">
            <a:avLst/>
          </a:prstGeom>
          <a:noFill/>
          <a:ln/>
        </p:spPr>
        <p:txBody>
          <a:bodyPr wrap="square" lIns="0" tIns="0" rIns="0" bIns="0" rtlCol="0" anchor="ctr"/>
          <a:lstStyle/>
          <a:p>
            <a:pPr indent="0" marL="0">
              <a:lnSpc>
                <a:spcPts val="4600"/>
              </a:lnSpc>
              <a:buNone/>
            </a:pPr>
            <a:r>
              <a:rPr lang="en-US" sz="3600" b="1" dirty="0">
                <a:solidFill>
                  <a:srgbClr val="141414"/>
                </a:solidFill>
                <a:latin typeface="Arial" pitchFamily="34" charset="0"/>
                <a:ea typeface="Arial" pitchFamily="34" charset="-122"/>
                <a:cs typeface="Arial" pitchFamily="34" charset="-120"/>
              </a:rPr>
              <a:t>The goal is that she calls you during —</a:t>
            </a:r>
            <a:endParaRPr lang="en-US" sz="3600" dirty="0"/>
          </a:p>
          <a:p>
            <a:pPr indent="0" marL="0">
              <a:lnSpc>
                <a:spcPts val="4600"/>
              </a:lnSpc>
              <a:buNone/>
            </a:pPr>
            <a:r>
              <a:rPr lang="en-US" sz="3600" b="1" dirty="0">
                <a:solidFill>
                  <a:srgbClr val="141414"/>
                </a:solidFill>
                <a:latin typeface="Arial" pitchFamily="34" charset="0"/>
                <a:ea typeface="Arial" pitchFamily="34" charset="-122"/>
                <a:cs typeface="Arial" pitchFamily="34" charset="-120"/>
              </a:rPr>
              <a:t>instead of telling nobody after.</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THE MISTAKE ALMOST EVERYONE MAKES</a:t>
            </a:r>
            <a:endParaRPr lang="en-US" sz="1400" dirty="0"/>
          </a:p>
        </p:txBody>
      </p:sp>
      <p:sp>
        <p:nvSpPr>
          <p:cNvPr id="6" name="Shape 2"/>
          <p:cNvSpPr/>
          <p:nvPr/>
        </p:nvSpPr>
        <p:spPr>
          <a:xfrm>
            <a:off x="685800" y="1371600"/>
            <a:ext cx="2514600" cy="2651760"/>
          </a:xfrm>
          <a:prstGeom prst="rect">
            <a:avLst/>
          </a:prstGeom>
          <a:solidFill>
            <a:srgbClr val="EFECE6"/>
          </a:solidFill>
          <a:ln/>
        </p:spPr>
      </p:sp>
      <p:sp>
        <p:nvSpPr>
          <p:cNvPr id="7" name="Text 3"/>
          <p:cNvSpPr/>
          <p:nvPr/>
        </p:nvSpPr>
        <p:spPr>
          <a:xfrm>
            <a:off x="886968"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1</a:t>
            </a:r>
            <a:endParaRPr lang="en-US" sz="3000" dirty="0"/>
          </a:p>
        </p:txBody>
      </p:sp>
      <p:sp>
        <p:nvSpPr>
          <p:cNvPr id="8" name="Text 4"/>
          <p:cNvSpPr/>
          <p:nvPr/>
        </p:nvSpPr>
        <p:spPr>
          <a:xfrm>
            <a:off x="886968"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You warn.</a:t>
            </a:r>
            <a:endParaRPr lang="en-US" sz="1700" dirty="0"/>
          </a:p>
        </p:txBody>
      </p:sp>
      <p:sp>
        <p:nvSpPr>
          <p:cNvPr id="9" name="Text 5"/>
          <p:cNvSpPr/>
          <p:nvPr/>
        </p:nvSpPr>
        <p:spPr>
          <a:xfrm>
            <a:off x="886968"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“Be careful, you're vulnerable.”</a:t>
            </a:r>
            <a:endParaRPr lang="en-US" sz="1350" dirty="0"/>
          </a:p>
        </p:txBody>
      </p:sp>
      <p:sp>
        <p:nvSpPr>
          <p:cNvPr id="10" name="Text 6"/>
          <p:cNvSpPr/>
          <p:nvPr/>
        </p:nvSpPr>
        <p:spPr>
          <a:xfrm>
            <a:off x="3218688"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11" name="Shape 7"/>
          <p:cNvSpPr/>
          <p:nvPr/>
        </p:nvSpPr>
        <p:spPr>
          <a:xfrm>
            <a:off x="3419856" y="1371600"/>
            <a:ext cx="2514600" cy="2651760"/>
          </a:xfrm>
          <a:prstGeom prst="rect">
            <a:avLst/>
          </a:prstGeom>
          <a:solidFill>
            <a:srgbClr val="EFECE6"/>
          </a:solidFill>
          <a:ln/>
        </p:spPr>
      </p:sp>
      <p:sp>
        <p:nvSpPr>
          <p:cNvPr id="12" name="Text 8"/>
          <p:cNvSpPr/>
          <p:nvPr/>
        </p:nvSpPr>
        <p:spPr>
          <a:xfrm>
            <a:off x="3621024"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2</a:t>
            </a:r>
            <a:endParaRPr lang="en-US" sz="3000" dirty="0"/>
          </a:p>
        </p:txBody>
      </p:sp>
      <p:sp>
        <p:nvSpPr>
          <p:cNvPr id="13" name="Text 9"/>
          <p:cNvSpPr/>
          <p:nvPr/>
        </p:nvSpPr>
        <p:spPr>
          <a:xfrm>
            <a:off x="3621024"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They feel managed.</a:t>
            </a:r>
            <a:endParaRPr lang="en-US" sz="1700" dirty="0"/>
          </a:p>
        </p:txBody>
      </p:sp>
      <p:sp>
        <p:nvSpPr>
          <p:cNvPr id="14" name="Text 10"/>
          <p:cNvSpPr/>
          <p:nvPr/>
        </p:nvSpPr>
        <p:spPr>
          <a:xfrm>
            <a:off x="3621024"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The conversation felt like an assessment of their competence.</a:t>
            </a:r>
            <a:endParaRPr lang="en-US" sz="1350" dirty="0"/>
          </a:p>
        </p:txBody>
      </p:sp>
      <p:sp>
        <p:nvSpPr>
          <p:cNvPr id="15" name="Text 11"/>
          <p:cNvSpPr/>
          <p:nvPr/>
        </p:nvSpPr>
        <p:spPr>
          <a:xfrm>
            <a:off x="5952744"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16" name="Shape 12"/>
          <p:cNvSpPr/>
          <p:nvPr/>
        </p:nvSpPr>
        <p:spPr>
          <a:xfrm>
            <a:off x="6153912" y="1371600"/>
            <a:ext cx="2514600" cy="2651760"/>
          </a:xfrm>
          <a:prstGeom prst="rect">
            <a:avLst/>
          </a:prstGeom>
          <a:solidFill>
            <a:srgbClr val="EFECE6"/>
          </a:solidFill>
          <a:ln/>
        </p:spPr>
      </p:sp>
      <p:sp>
        <p:nvSpPr>
          <p:cNvPr id="17" name="Text 13"/>
          <p:cNvSpPr/>
          <p:nvPr/>
        </p:nvSpPr>
        <p:spPr>
          <a:xfrm>
            <a:off x="6355080"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3</a:t>
            </a:r>
            <a:endParaRPr lang="en-US" sz="3000" dirty="0"/>
          </a:p>
        </p:txBody>
      </p:sp>
      <p:sp>
        <p:nvSpPr>
          <p:cNvPr id="18" name="Text 14"/>
          <p:cNvSpPr/>
          <p:nvPr/>
        </p:nvSpPr>
        <p:spPr>
          <a:xfrm>
            <a:off x="6355080"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They stop mentioning it.</a:t>
            </a:r>
            <a:endParaRPr lang="en-US" sz="1700" dirty="0"/>
          </a:p>
        </p:txBody>
      </p:sp>
      <p:sp>
        <p:nvSpPr>
          <p:cNvPr id="19" name="Text 15"/>
          <p:cNvSpPr/>
          <p:nvPr/>
        </p:nvSpPr>
        <p:spPr>
          <a:xfrm>
            <a:off x="6355080"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Why invite another lecture?</a:t>
            </a:r>
            <a:endParaRPr lang="en-US" sz="1350" dirty="0"/>
          </a:p>
        </p:txBody>
      </p:sp>
      <p:sp>
        <p:nvSpPr>
          <p:cNvPr id="20" name="Text 16"/>
          <p:cNvSpPr/>
          <p:nvPr/>
        </p:nvSpPr>
        <p:spPr>
          <a:xfrm>
            <a:off x="8686800"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21" name="Shape 17"/>
          <p:cNvSpPr/>
          <p:nvPr/>
        </p:nvSpPr>
        <p:spPr>
          <a:xfrm>
            <a:off x="8887968" y="1371600"/>
            <a:ext cx="2514600" cy="2651760"/>
          </a:xfrm>
          <a:prstGeom prst="rect">
            <a:avLst/>
          </a:prstGeom>
          <a:solidFill>
            <a:srgbClr val="EFECE6"/>
          </a:solidFill>
          <a:ln/>
        </p:spPr>
      </p:sp>
      <p:sp>
        <p:nvSpPr>
          <p:cNvPr id="22" name="Text 18"/>
          <p:cNvSpPr/>
          <p:nvPr/>
        </p:nvSpPr>
        <p:spPr>
          <a:xfrm>
            <a:off x="9089136" y="1536192"/>
            <a:ext cx="914400" cy="640080"/>
          </a:xfrm>
          <a:prstGeom prst="rect">
            <a:avLst/>
          </a:prstGeom>
          <a:noFill/>
          <a:ln/>
        </p:spPr>
        <p:txBody>
          <a:bodyPr wrap="square" lIns="0" tIns="0" rIns="0" bIns="0" rtlCol="0" anchor="ctr"/>
          <a:lstStyle/>
          <a:p>
            <a:pPr indent="0" marL="0">
              <a:buNone/>
            </a:pPr>
            <a:r>
              <a:rPr lang="en-US" sz="3000" b="1" dirty="0">
                <a:solidFill>
                  <a:srgbClr val="9E1B1B"/>
                </a:solidFill>
                <a:latin typeface="Arial" pitchFamily="34" charset="0"/>
                <a:ea typeface="Arial" pitchFamily="34" charset="-122"/>
                <a:cs typeface="Arial" pitchFamily="34" charset="-120"/>
              </a:rPr>
              <a:t>4</a:t>
            </a:r>
            <a:endParaRPr lang="en-US" sz="3000" dirty="0"/>
          </a:p>
        </p:txBody>
      </p:sp>
      <p:sp>
        <p:nvSpPr>
          <p:cNvPr id="23" name="Text 19"/>
          <p:cNvSpPr/>
          <p:nvPr/>
        </p:nvSpPr>
        <p:spPr>
          <a:xfrm>
            <a:off x="9089136"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Six months later,</a:t>
            </a:r>
            <a:endParaRPr lang="en-US" sz="1700" dirty="0"/>
          </a:p>
        </p:txBody>
      </p:sp>
      <p:sp>
        <p:nvSpPr>
          <p:cNvPr id="24" name="Text 20"/>
          <p:cNvSpPr/>
          <p:nvPr/>
        </p:nvSpPr>
        <p:spPr>
          <a:xfrm>
            <a:off x="9089136"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you find out from a bank statement.</a:t>
            </a:r>
            <a:endParaRPr lang="en-US" sz="1350" dirty="0"/>
          </a:p>
        </p:txBody>
      </p:sp>
      <p:sp>
        <p:nvSpPr>
          <p:cNvPr id="25" name="Text 21"/>
          <p:cNvSpPr/>
          <p:nvPr/>
        </p:nvSpPr>
        <p:spPr>
          <a:xfrm>
            <a:off x="685800" y="4343400"/>
            <a:ext cx="9875520" cy="822960"/>
          </a:xfrm>
          <a:prstGeom prst="rect">
            <a:avLst/>
          </a:prstGeom>
          <a:noFill/>
          <a:ln/>
        </p:spPr>
        <p:txBody>
          <a:bodyPr wrap="square" lIns="0" tIns="0" rIns="0" bIns="0" rtlCol="0" anchor="ctr"/>
          <a:lstStyle/>
          <a:p>
            <a:pPr indent="0" marL="0">
              <a:lnSpc>
                <a:spcPts val="2800"/>
              </a:lnSpc>
              <a:buNone/>
            </a:pPr>
            <a:r>
              <a:rPr lang="en-US" sz="2100" b="1" i="1" dirty="0">
                <a:solidFill>
                  <a:srgbClr val="141414"/>
                </a:solidFill>
                <a:latin typeface="Arial" pitchFamily="34" charset="0"/>
                <a:ea typeface="Arial" pitchFamily="34" charset="-122"/>
                <a:cs typeface="Arial" pitchFamily="34" charset="-120"/>
              </a:rPr>
              <a:t>Every part of that chain starts with the first conversation feeling like an assessment of their competence. So don’t make it about them.</a:t>
            </a:r>
            <a:endParaRPr lang="en-US" sz="2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OPENINGS THAT WORK</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Ask for help instead of offering it</a:t>
            </a:r>
            <a:endParaRPr lang="en-US" sz="3200" dirty="0"/>
          </a:p>
        </p:txBody>
      </p:sp>
      <p:sp>
        <p:nvSpPr>
          <p:cNvPr id="7" name="Shape 3"/>
          <p:cNvSpPr/>
          <p:nvPr/>
        </p:nvSpPr>
        <p:spPr>
          <a:xfrm>
            <a:off x="685800" y="1874520"/>
            <a:ext cx="10789920" cy="1188720"/>
          </a:xfrm>
          <a:prstGeom prst="rect">
            <a:avLst/>
          </a:prstGeom>
          <a:solidFill>
            <a:srgbClr val="EFECE6"/>
          </a:solidFill>
          <a:ln/>
        </p:spPr>
      </p:sp>
      <p:sp>
        <p:nvSpPr>
          <p:cNvPr id="8" name="Text 4"/>
          <p:cNvSpPr/>
          <p:nvPr/>
        </p:nvSpPr>
        <p:spPr>
          <a:xfrm>
            <a:off x="1005840" y="202082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“Mom, I almost got taken by a text about a package delivery last week. Have you been getting those?”</a:t>
            </a:r>
            <a:endParaRPr lang="en-US" sz="1900" dirty="0"/>
          </a:p>
        </p:txBody>
      </p:sp>
      <p:sp>
        <p:nvSpPr>
          <p:cNvPr id="9" name="Text 5"/>
          <p:cNvSpPr/>
          <p:nvPr/>
        </p:nvSpPr>
        <p:spPr>
          <a:xfrm>
            <a:off x="1005840" y="269748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Two adults comparing notes</a:t>
            </a:r>
            <a:endParaRPr lang="en-US" sz="1400" dirty="0"/>
          </a:p>
        </p:txBody>
      </p:sp>
      <p:sp>
        <p:nvSpPr>
          <p:cNvPr id="10" name="Shape 6"/>
          <p:cNvSpPr/>
          <p:nvPr/>
        </p:nvSpPr>
        <p:spPr>
          <a:xfrm>
            <a:off x="685800" y="3291840"/>
            <a:ext cx="10789920" cy="1188720"/>
          </a:xfrm>
          <a:prstGeom prst="rect">
            <a:avLst/>
          </a:prstGeom>
          <a:solidFill>
            <a:srgbClr val="EFECE6"/>
          </a:solidFill>
          <a:ln/>
        </p:spPr>
      </p:sp>
      <p:sp>
        <p:nvSpPr>
          <p:cNvPr id="11" name="Text 7"/>
          <p:cNvSpPr/>
          <p:nvPr/>
        </p:nvSpPr>
        <p:spPr>
          <a:xfrm>
            <a:off x="1005840" y="343814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“I want us to have a family rule — nobody moves money on a call they didn’t start. Me included.”</a:t>
            </a:r>
            <a:endParaRPr lang="en-US" sz="1900" dirty="0"/>
          </a:p>
        </p:txBody>
      </p:sp>
      <p:sp>
        <p:nvSpPr>
          <p:cNvPr id="12" name="Text 8"/>
          <p:cNvSpPr/>
          <p:nvPr/>
        </p:nvSpPr>
        <p:spPr>
          <a:xfrm>
            <a:off x="1005840" y="411480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A household rule, not a personal one</a:t>
            </a:r>
            <a:endParaRPr lang="en-US" sz="1400" dirty="0"/>
          </a:p>
        </p:txBody>
      </p:sp>
      <p:sp>
        <p:nvSpPr>
          <p:cNvPr id="13" name="Shape 9"/>
          <p:cNvSpPr/>
          <p:nvPr/>
        </p:nvSpPr>
        <p:spPr>
          <a:xfrm>
            <a:off x="685800" y="4709160"/>
            <a:ext cx="10789920" cy="1188720"/>
          </a:xfrm>
          <a:prstGeom prst="rect">
            <a:avLst/>
          </a:prstGeom>
          <a:solidFill>
            <a:srgbClr val="EFECE6"/>
          </a:solidFill>
          <a:ln/>
        </p:spPr>
      </p:sp>
      <p:sp>
        <p:nvSpPr>
          <p:cNvPr id="14" name="Text 10"/>
          <p:cNvSpPr/>
          <p:nvPr/>
        </p:nvSpPr>
        <p:spPr>
          <a:xfrm>
            <a:off x="1005840" y="485546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“The neighbor down the hall lost money to one of these. Would you look at this sheet and tell me if it’s clear?”</a:t>
            </a:r>
            <a:endParaRPr lang="en-US" sz="1900" dirty="0"/>
          </a:p>
        </p:txBody>
      </p:sp>
      <p:sp>
        <p:nvSpPr>
          <p:cNvPr id="15" name="Text 11"/>
          <p:cNvSpPr/>
          <p:nvPr/>
        </p:nvSpPr>
        <p:spPr>
          <a:xfrm>
            <a:off x="1005840" y="553212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Turns them into an ally, not a patient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FOUR THINGS WORTH ACTUALLY SETTING UP</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Skip the lectures. Do these.</a:t>
            </a:r>
            <a:endParaRPr lang="en-US" sz="3200" dirty="0"/>
          </a:p>
        </p:txBody>
      </p:sp>
      <p:sp>
        <p:nvSpPr>
          <p:cNvPr id="7" name="Shape 3"/>
          <p:cNvSpPr/>
          <p:nvPr/>
        </p:nvSpPr>
        <p:spPr>
          <a:xfrm>
            <a:off x="685800" y="1920240"/>
            <a:ext cx="548640" cy="548640"/>
          </a:xfrm>
          <a:prstGeom prst="ellipse">
            <a:avLst/>
          </a:prstGeom>
          <a:solidFill>
            <a:srgbClr val="141414"/>
          </a:solidFill>
          <a:ln/>
        </p:spPr>
      </p:sp>
      <p:sp>
        <p:nvSpPr>
          <p:cNvPr id="8" name="Text 4"/>
          <p:cNvSpPr/>
          <p:nvPr/>
        </p:nvSpPr>
        <p:spPr>
          <a:xfrm>
            <a:off x="6858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9" name="Text 5"/>
          <p:cNvSpPr/>
          <p:nvPr/>
        </p:nvSpPr>
        <p:spPr>
          <a:xfrm>
            <a:off x="14630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The code word</a:t>
            </a:r>
            <a:endParaRPr lang="en-US" sz="2000" dirty="0"/>
          </a:p>
        </p:txBody>
      </p:sp>
      <p:sp>
        <p:nvSpPr>
          <p:cNvPr id="10" name="Text 6"/>
          <p:cNvSpPr/>
          <p:nvPr/>
        </p:nvSpPr>
        <p:spPr>
          <a:xfrm>
            <a:off x="14630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One word the family uses to confirm identity. Not a birthday or a pet's name that's on Facebook — something from shared life that was never posted anywhere. Set it at a meal, out loud, with the grandchildren present. Four minutes. It defeats every voice-cloning scam that exists.</a:t>
            </a:r>
            <a:endParaRPr lang="en-US" sz="1550" dirty="0"/>
          </a:p>
        </p:txBody>
      </p:sp>
      <p:sp>
        <p:nvSpPr>
          <p:cNvPr id="11" name="Shape 7"/>
          <p:cNvSpPr/>
          <p:nvPr/>
        </p:nvSpPr>
        <p:spPr>
          <a:xfrm>
            <a:off x="6172200" y="1920240"/>
            <a:ext cx="548640" cy="548640"/>
          </a:xfrm>
          <a:prstGeom prst="ellipse">
            <a:avLst/>
          </a:prstGeom>
          <a:solidFill>
            <a:srgbClr val="141414"/>
          </a:solidFill>
          <a:ln/>
        </p:spPr>
      </p:sp>
      <p:sp>
        <p:nvSpPr>
          <p:cNvPr id="12" name="Text 8"/>
          <p:cNvSpPr/>
          <p:nvPr/>
        </p:nvSpPr>
        <p:spPr>
          <a:xfrm>
            <a:off x="61722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3" name="Text 9"/>
          <p:cNvSpPr/>
          <p:nvPr/>
        </p:nvSpPr>
        <p:spPr>
          <a:xfrm>
            <a:off x="69494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“Call me first” — with a real reason</a:t>
            </a:r>
            <a:endParaRPr lang="en-US" sz="2000" dirty="0"/>
          </a:p>
        </p:txBody>
      </p:sp>
      <p:sp>
        <p:nvSpPr>
          <p:cNvPr id="14" name="Text 10"/>
          <p:cNvSpPr/>
          <p:nvPr/>
        </p:nvSpPr>
        <p:spPr>
          <a:xfrm>
            <a:off x="69494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“If anybody ever asks you for money, call me first, even at 3 a.m. Not because you can't handle it — because if it's real I want to be there for it, and if it's not I want to be the one who's annoyed instead of you.”</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FOUR THINGS WORTH ACTUALLY SETTING UP</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Two more, and they’re fast.</a:t>
            </a:r>
            <a:endParaRPr lang="en-US" sz="3200" dirty="0"/>
          </a:p>
        </p:txBody>
      </p:sp>
      <p:sp>
        <p:nvSpPr>
          <p:cNvPr id="7" name="Shape 3"/>
          <p:cNvSpPr/>
          <p:nvPr/>
        </p:nvSpPr>
        <p:spPr>
          <a:xfrm>
            <a:off x="685800" y="1920240"/>
            <a:ext cx="548640" cy="548640"/>
          </a:xfrm>
          <a:prstGeom prst="ellipse">
            <a:avLst/>
          </a:prstGeom>
          <a:solidFill>
            <a:srgbClr val="141414"/>
          </a:solidFill>
          <a:ln/>
        </p:spPr>
      </p:sp>
      <p:sp>
        <p:nvSpPr>
          <p:cNvPr id="8" name="Text 4"/>
          <p:cNvSpPr/>
          <p:nvPr/>
        </p:nvSpPr>
        <p:spPr>
          <a:xfrm>
            <a:off x="6858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9" name="Text 5"/>
          <p:cNvSpPr/>
          <p:nvPr/>
        </p:nvSpPr>
        <p:spPr>
          <a:xfrm>
            <a:off x="14630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A trusted contact at the bank</a:t>
            </a:r>
            <a:endParaRPr lang="en-US" sz="2000" dirty="0"/>
          </a:p>
        </p:txBody>
      </p:sp>
      <p:sp>
        <p:nvSpPr>
          <p:cNvPr id="10" name="Text 6"/>
          <p:cNvSpPr/>
          <p:nvPr/>
        </p:nvSpPr>
        <p:spPr>
          <a:xfrm>
            <a:off x="14630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Most banks let an account holder name a trusted contact — someone the bank can call if they see something alarming. No control over the account, no ability to move money. Just a phone call. Ten minutes at a branch.</a:t>
            </a:r>
            <a:endParaRPr lang="en-US" sz="1550" dirty="0"/>
          </a:p>
        </p:txBody>
      </p:sp>
      <p:sp>
        <p:nvSpPr>
          <p:cNvPr id="11" name="Shape 7"/>
          <p:cNvSpPr/>
          <p:nvPr/>
        </p:nvSpPr>
        <p:spPr>
          <a:xfrm>
            <a:off x="6172200" y="1920240"/>
            <a:ext cx="548640" cy="548640"/>
          </a:xfrm>
          <a:prstGeom prst="ellipse">
            <a:avLst/>
          </a:prstGeom>
          <a:solidFill>
            <a:srgbClr val="141414"/>
          </a:solidFill>
          <a:ln/>
        </p:spPr>
      </p:sp>
      <p:sp>
        <p:nvSpPr>
          <p:cNvPr id="12" name="Text 8"/>
          <p:cNvSpPr/>
          <p:nvPr/>
        </p:nvSpPr>
        <p:spPr>
          <a:xfrm>
            <a:off x="61722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4</a:t>
            </a:r>
            <a:endParaRPr lang="en-US" sz="2400" dirty="0"/>
          </a:p>
        </p:txBody>
      </p:sp>
      <p:sp>
        <p:nvSpPr>
          <p:cNvPr id="13" name="Text 9"/>
          <p:cNvSpPr/>
          <p:nvPr/>
        </p:nvSpPr>
        <p:spPr>
          <a:xfrm>
            <a:off x="69494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Credit freezes for everyone</a:t>
            </a:r>
            <a:endParaRPr lang="en-US" sz="2000" dirty="0"/>
          </a:p>
        </p:txBody>
      </p:sp>
      <p:sp>
        <p:nvSpPr>
          <p:cNvPr id="14" name="Text 10"/>
          <p:cNvSpPr/>
          <p:nvPr/>
        </p:nvSpPr>
        <p:spPr>
          <a:xfrm>
            <a:off x="69494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Free at all three bureaus, reversible, no downside if nobody's currently applying for a loan. Do yours at the same time — a shared errand, not an intervention.</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IF IT'S ALREADY HAPPENED</a:t>
            </a:r>
            <a:endParaRPr lang="en-US" sz="1400" dirty="0"/>
          </a:p>
        </p:txBody>
      </p:sp>
      <p:sp>
        <p:nvSpPr>
          <p:cNvPr id="6" name="Text 2"/>
          <p:cNvSpPr/>
          <p:nvPr/>
        </p:nvSpPr>
        <p:spPr>
          <a:xfrm>
            <a:off x="685800" y="1005840"/>
            <a:ext cx="10789920" cy="1463040"/>
          </a:xfrm>
          <a:prstGeom prst="rect">
            <a:avLst/>
          </a:prstGeom>
          <a:noFill/>
          <a:ln/>
        </p:spPr>
        <p:txBody>
          <a:bodyPr wrap="square" lIns="0" tIns="0" rIns="0" bIns="0" rtlCol="0" anchor="ctr"/>
          <a:lstStyle/>
          <a:p>
            <a:pPr indent="0" marL="0">
              <a:lnSpc>
                <a:spcPts val="4400"/>
              </a:lnSpc>
              <a:buNone/>
            </a:pPr>
            <a:r>
              <a:rPr lang="en-US" sz="3400" b="1" dirty="0">
                <a:solidFill>
                  <a:srgbClr val="141414"/>
                </a:solidFill>
                <a:latin typeface="Arial" pitchFamily="34" charset="0"/>
                <a:ea typeface="Arial" pitchFamily="34" charset="-122"/>
                <a:cs typeface="Arial" pitchFamily="34" charset="-120"/>
              </a:rPr>
              <a:t>The first thing out of your mouth</a:t>
            </a:r>
            <a:endParaRPr lang="en-US" sz="3400" dirty="0"/>
          </a:p>
          <a:p>
            <a:pPr indent="0" marL="0">
              <a:lnSpc>
                <a:spcPts val="4400"/>
              </a:lnSpc>
              <a:buNone/>
            </a:pPr>
            <a:r>
              <a:rPr lang="en-US" sz="3400" b="1" dirty="0">
                <a:solidFill>
                  <a:srgbClr val="141414"/>
                </a:solidFill>
                <a:latin typeface="Arial" pitchFamily="34" charset="0"/>
                <a:ea typeface="Arial" pitchFamily="34" charset="-122"/>
                <a:cs typeface="Arial" pitchFamily="34" charset="-120"/>
              </a:rPr>
              <a:t>decides the next ten years.</a:t>
            </a:r>
            <a:endParaRPr lang="en-US" sz="3400" dirty="0"/>
          </a:p>
        </p:txBody>
      </p:sp>
      <p:sp>
        <p:nvSpPr>
          <p:cNvPr id="7" name="Shape 3"/>
          <p:cNvSpPr/>
          <p:nvPr/>
        </p:nvSpPr>
        <p:spPr>
          <a:xfrm>
            <a:off x="685800" y="2697480"/>
            <a:ext cx="6400800" cy="1371600"/>
          </a:xfrm>
          <a:prstGeom prst="rect">
            <a:avLst/>
          </a:prstGeom>
          <a:solidFill>
            <a:srgbClr val="EFECE6"/>
          </a:solidFill>
          <a:ln/>
        </p:spPr>
      </p:sp>
      <p:sp>
        <p:nvSpPr>
          <p:cNvPr id="8" name="Text 4"/>
          <p:cNvSpPr/>
          <p:nvPr/>
        </p:nvSpPr>
        <p:spPr>
          <a:xfrm>
            <a:off x="960120" y="2871216"/>
            <a:ext cx="457200" cy="457200"/>
          </a:xfrm>
          <a:prstGeom prst="rect">
            <a:avLst/>
          </a:prstGeom>
          <a:noFill/>
          <a:ln/>
        </p:spPr>
        <p:txBody>
          <a:bodyPr wrap="square" lIns="0" tIns="0" rIns="0" bIns="0" rtlCol="0" anchor="ctr"/>
          <a:lstStyle/>
          <a:p>
            <a:pPr indent="0" marL="0">
              <a:buNone/>
            </a:pPr>
            <a:r>
              <a:rPr lang="en-US" sz="2400" b="1" dirty="0">
                <a:solidFill>
                  <a:srgbClr val="141414"/>
                </a:solidFill>
                <a:latin typeface="Arial" pitchFamily="34" charset="0"/>
                <a:ea typeface="Arial" pitchFamily="34" charset="-122"/>
                <a:cs typeface="Arial" pitchFamily="34" charset="-120"/>
              </a:rPr>
              <a:t>✓</a:t>
            </a:r>
            <a:endParaRPr lang="en-US" sz="2400" dirty="0"/>
          </a:p>
        </p:txBody>
      </p:sp>
      <p:sp>
        <p:nvSpPr>
          <p:cNvPr id="9" name="Text 5"/>
          <p:cNvSpPr/>
          <p:nvPr/>
        </p:nvSpPr>
        <p:spPr>
          <a:xfrm>
            <a:off x="1508760" y="2834640"/>
            <a:ext cx="5303520" cy="1097280"/>
          </a:xfrm>
          <a:prstGeom prst="rect">
            <a:avLst/>
          </a:prstGeom>
          <a:noFill/>
          <a:ln/>
        </p:spPr>
        <p:txBody>
          <a:bodyPr wrap="square" lIns="0" tIns="0" rIns="0" bIns="0" rtlCol="0" anchor="t"/>
          <a:lstStyle/>
          <a:p>
            <a:pPr indent="0" marL="0">
              <a:lnSpc>
                <a:spcPts val="2600"/>
              </a:lnSpc>
              <a:buNone/>
            </a:pPr>
            <a:r>
              <a:rPr lang="en-US" sz="2000" b="1" i="1" dirty="0">
                <a:solidFill>
                  <a:srgbClr val="141414"/>
                </a:solidFill>
                <a:latin typeface="Arial" pitchFamily="34" charset="0"/>
                <a:ea typeface="Arial" pitchFamily="34" charset="-122"/>
                <a:cs typeface="Arial" pitchFamily="34" charset="-120"/>
              </a:rPr>
              <a:t>“I’m really glad you told me.</a:t>
            </a:r>
            <a:endParaRPr lang="en-US" sz="2000" dirty="0"/>
          </a:p>
          <a:p>
            <a:pPr indent="0" marL="0">
              <a:lnSpc>
                <a:spcPts val="2600"/>
              </a:lnSpc>
              <a:buNone/>
            </a:pPr>
            <a:r>
              <a:rPr lang="en-US" sz="2000" b="1" i="1" dirty="0">
                <a:solidFill>
                  <a:srgbClr val="141414"/>
                </a:solidFill>
                <a:latin typeface="Arial" pitchFamily="34" charset="0"/>
                <a:ea typeface="Arial" pitchFamily="34" charset="-122"/>
                <a:cs typeface="Arial" pitchFamily="34" charset="-120"/>
              </a:rPr>
              <a:t>Let’s fix what we can.”</a:t>
            </a:r>
            <a:endParaRPr lang="en-US" sz="2000" dirty="0"/>
          </a:p>
        </p:txBody>
      </p:sp>
      <p:sp>
        <p:nvSpPr>
          <p:cNvPr id="10" name="Shape 6"/>
          <p:cNvSpPr/>
          <p:nvPr/>
        </p:nvSpPr>
        <p:spPr>
          <a:xfrm>
            <a:off x="685800" y="4251960"/>
            <a:ext cx="6400800" cy="1600200"/>
          </a:xfrm>
          <a:prstGeom prst="rect">
            <a:avLst/>
          </a:prstGeom>
          <a:solidFill>
            <a:srgbClr val="EFECE6"/>
          </a:solidFill>
          <a:ln/>
        </p:spPr>
      </p:sp>
      <p:sp>
        <p:nvSpPr>
          <p:cNvPr id="11" name="Text 7"/>
          <p:cNvSpPr/>
          <p:nvPr/>
        </p:nvSpPr>
        <p:spPr>
          <a:xfrm>
            <a:off x="960120" y="4425696"/>
            <a:ext cx="457200" cy="457200"/>
          </a:xfrm>
          <a:prstGeom prst="rect">
            <a:avLst/>
          </a:prstGeom>
          <a:noFill/>
          <a:ln/>
        </p:spPr>
        <p:txBody>
          <a:bodyPr wrap="square" lIns="0" tIns="0" rIns="0" bIns="0" rtlCol="0" anchor="ctr"/>
          <a:lstStyle/>
          <a:p>
            <a:pPr indent="0" marL="0">
              <a:buNone/>
            </a:pPr>
            <a:r>
              <a:rPr lang="en-US" sz="2400" b="1" dirty="0">
                <a:solidFill>
                  <a:srgbClr val="9E1B1B"/>
                </a:solidFill>
                <a:latin typeface="Arial" pitchFamily="34" charset="0"/>
                <a:ea typeface="Arial" pitchFamily="34" charset="-122"/>
                <a:cs typeface="Arial" pitchFamily="34" charset="-120"/>
              </a:rPr>
              <a:t>✕</a:t>
            </a:r>
            <a:endParaRPr lang="en-US" sz="2400" dirty="0"/>
          </a:p>
        </p:txBody>
      </p:sp>
      <p:sp>
        <p:nvSpPr>
          <p:cNvPr id="12" name="Text 8"/>
          <p:cNvSpPr/>
          <p:nvPr/>
        </p:nvSpPr>
        <p:spPr>
          <a:xfrm>
            <a:off x="1508760" y="4407408"/>
            <a:ext cx="5303520" cy="1280160"/>
          </a:xfrm>
          <a:prstGeom prst="rect">
            <a:avLst/>
          </a:prstGeom>
          <a:noFill/>
          <a:ln/>
        </p:spPr>
        <p:txBody>
          <a:bodyPr wrap="square" lIns="0" tIns="0" rIns="0" bIns="0" rtlCol="0" anchor="t"/>
          <a:lstStyle/>
          <a:p>
            <a:pPr indent="0" marL="0">
              <a:lnSpc>
                <a:spcPts val="2200"/>
              </a:lnSpc>
              <a:buNone/>
            </a:pPr>
            <a:r>
              <a:rPr lang="en-US" sz="1600" i="1" dirty="0">
                <a:solidFill>
                  <a:srgbClr val="141414"/>
                </a:solidFill>
                <a:latin typeface="Arial" pitchFamily="34" charset="0"/>
                <a:ea typeface="Arial" pitchFamily="34" charset="-122"/>
                <a:cs typeface="Arial" pitchFamily="34" charset="-120"/>
              </a:rPr>
              <a:t>“Why didn’t you call me?” — “How could you not see it?” — “I told you about this.”</a:t>
            </a:r>
            <a:endParaRPr lang="en-US" sz="1600" dirty="0"/>
          </a:p>
        </p:txBody>
      </p:sp>
      <p:sp>
        <p:nvSpPr>
          <p:cNvPr id="13" name="Text 9"/>
          <p:cNvSpPr/>
          <p:nvPr/>
        </p:nvSpPr>
        <p:spPr>
          <a:xfrm>
            <a:off x="7589520" y="2697480"/>
            <a:ext cx="3657600" cy="3108960"/>
          </a:xfrm>
          <a:prstGeom prst="rect">
            <a:avLst/>
          </a:prstGeom>
          <a:noFill/>
          <a:ln/>
        </p:spPr>
        <p:txBody>
          <a:bodyPr wrap="square" lIns="0" tIns="0" rIns="0" bIns="0" rtlCol="0" anchor="t"/>
          <a:lstStyle/>
          <a:p>
            <a:pPr indent="0" marL="0">
              <a:lnSpc>
                <a:spcPts val="2400"/>
              </a:lnSpc>
              <a:buNone/>
            </a:pPr>
            <a:r>
              <a:rPr lang="en-US" sz="1700" dirty="0">
                <a:solidFill>
                  <a:srgbClr val="5A5A5A"/>
                </a:solidFill>
                <a:latin typeface="Arial" pitchFamily="34" charset="0"/>
                <a:ea typeface="Arial" pitchFamily="34" charset="-122"/>
                <a:cs typeface="Arial" pitchFamily="34" charset="-120"/>
              </a:rPr>
              <a:t>All three teach the person to never tell you again — and there’s very likely to be a next time. People scammed once are deliberately targeted again.</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WHEN IT'S MORE THAN ONE SCAM CALL</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000" b="1" dirty="0">
                <a:solidFill>
                  <a:srgbClr val="141414"/>
                </a:solidFill>
                <a:latin typeface="Arial" pitchFamily="34" charset="0"/>
                <a:ea typeface="Arial" pitchFamily="34" charset="-122"/>
                <a:cs typeface="Arial" pitchFamily="34" charset="-120"/>
              </a:rPr>
              <a:t>Sometimes it’s a pattern, not an incident.</a:t>
            </a:r>
            <a:endParaRPr lang="en-US" sz="3000" dirty="0"/>
          </a:p>
        </p:txBody>
      </p:sp>
      <p:sp>
        <p:nvSpPr>
          <p:cNvPr id="7" name="Text 3"/>
          <p:cNvSpPr/>
          <p:nvPr/>
        </p:nvSpPr>
        <p:spPr>
          <a:xfrm>
            <a:off x="685800" y="1691640"/>
            <a:ext cx="10241280" cy="777240"/>
          </a:xfrm>
          <a:prstGeom prst="rect">
            <a:avLst/>
          </a:prstGeom>
          <a:noFill/>
          <a:ln/>
        </p:spPr>
        <p:txBody>
          <a:bodyPr wrap="square" lIns="0" tIns="0" rIns="0" bIns="0" rtlCol="0" anchor="ctr"/>
          <a:lstStyle/>
          <a:p>
            <a:pPr indent="0" marL="0">
              <a:lnSpc>
                <a:spcPts val="2500"/>
              </a:lnSpc>
              <a:buNone/>
            </a:pPr>
            <a:r>
              <a:rPr lang="en-US" sz="1800" dirty="0">
                <a:solidFill>
                  <a:srgbClr val="5A5A5A"/>
                </a:solidFill>
                <a:latin typeface="Arial" pitchFamily="34" charset="0"/>
                <a:ea typeface="Arial" pitchFamily="34" charset="-122"/>
                <a:cs typeface="Arial" pitchFamily="34" charset="-120"/>
              </a:rPr>
              <a:t>Repeated payments. New secrecy. A new “friend” on the phone. Confusion about transactions that were once routine. That’s a different problem, and it needs more than a website.</a:t>
            </a:r>
            <a:endParaRPr lang="en-US" sz="1800" dirty="0"/>
          </a:p>
        </p:txBody>
      </p:sp>
      <p:sp>
        <p:nvSpPr>
          <p:cNvPr id="8" name="Shape 4"/>
          <p:cNvSpPr/>
          <p:nvPr/>
        </p:nvSpPr>
        <p:spPr>
          <a:xfrm>
            <a:off x="685800" y="2880360"/>
            <a:ext cx="128016" cy="128016"/>
          </a:xfrm>
          <a:prstGeom prst="ellipse">
            <a:avLst/>
          </a:prstGeom>
          <a:solidFill>
            <a:srgbClr val="141414"/>
          </a:solidFill>
          <a:ln/>
        </p:spPr>
      </p:sp>
      <p:sp>
        <p:nvSpPr>
          <p:cNvPr id="9" name="Text 5"/>
          <p:cNvSpPr/>
          <p:nvPr/>
        </p:nvSpPr>
        <p:spPr>
          <a:xfrm>
            <a:off x="1005840" y="266090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Their doctor — </a:t>
            </a:r>
            <a:pPr indent="0" marL="0">
              <a:lnSpc>
                <a:spcPts val="2100"/>
              </a:lnSpc>
              <a:buNone/>
            </a:pPr>
            <a:r>
              <a:rPr lang="en-US" sz="1650" dirty="0">
                <a:solidFill>
                  <a:srgbClr val="5A5A5A"/>
                </a:solidFill>
                <a:latin typeface="Arial" pitchFamily="34" charset="0"/>
                <a:ea typeface="Arial" pitchFamily="34" charset="-122"/>
                <a:cs typeface="Arial" pitchFamily="34" charset="-120"/>
              </a:rPr>
              <a:t>A cognitive check — financial mistakes are sometimes the earliest visible symptom, showing up before memory complaints do.</a:t>
            </a:r>
            <a:endParaRPr lang="en-US" sz="1650" dirty="0"/>
          </a:p>
        </p:txBody>
      </p:sp>
      <p:sp>
        <p:nvSpPr>
          <p:cNvPr id="10" name="Shape 6"/>
          <p:cNvSpPr/>
          <p:nvPr/>
        </p:nvSpPr>
        <p:spPr>
          <a:xfrm>
            <a:off x="685800" y="3703320"/>
            <a:ext cx="128016" cy="128016"/>
          </a:xfrm>
          <a:prstGeom prst="ellipse">
            <a:avLst/>
          </a:prstGeom>
          <a:solidFill>
            <a:srgbClr val="141414"/>
          </a:solidFill>
          <a:ln/>
        </p:spPr>
      </p:sp>
      <p:sp>
        <p:nvSpPr>
          <p:cNvPr id="11" name="Text 7"/>
          <p:cNvSpPr/>
          <p:nvPr/>
        </p:nvSpPr>
        <p:spPr>
          <a:xfrm>
            <a:off x="1005840" y="348386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Eldercare Locator — </a:t>
            </a:r>
            <a:pPr indent="0" marL="0">
              <a:lnSpc>
                <a:spcPts val="2100"/>
              </a:lnSpc>
              <a:buNone/>
            </a:pPr>
            <a:r>
              <a:rPr lang="en-US" sz="1650" dirty="0">
                <a:solidFill>
                  <a:srgbClr val="5A5A5A"/>
                </a:solidFill>
                <a:latin typeface="Arial" pitchFamily="34" charset="0"/>
                <a:ea typeface="Arial" pitchFamily="34" charset="-122"/>
                <a:cs typeface="Arial" pitchFamily="34" charset="-120"/>
              </a:rPr>
              <a:t>800-677-1116 — connects you to local aging services.</a:t>
            </a:r>
            <a:endParaRPr lang="en-US" sz="1650" dirty="0"/>
          </a:p>
        </p:txBody>
      </p:sp>
      <p:sp>
        <p:nvSpPr>
          <p:cNvPr id="12" name="Shape 8"/>
          <p:cNvSpPr/>
          <p:nvPr/>
        </p:nvSpPr>
        <p:spPr>
          <a:xfrm>
            <a:off x="685800" y="4526280"/>
            <a:ext cx="128016" cy="128016"/>
          </a:xfrm>
          <a:prstGeom prst="ellipse">
            <a:avLst/>
          </a:prstGeom>
          <a:solidFill>
            <a:srgbClr val="141414"/>
          </a:solidFill>
          <a:ln/>
        </p:spPr>
      </p:sp>
      <p:sp>
        <p:nvSpPr>
          <p:cNvPr id="13" name="Text 9"/>
          <p:cNvSpPr/>
          <p:nvPr/>
        </p:nvSpPr>
        <p:spPr>
          <a:xfrm>
            <a:off x="1005840" y="430682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Adult Protective Services — </a:t>
            </a:r>
            <a:pPr indent="0" marL="0">
              <a:lnSpc>
                <a:spcPts val="2100"/>
              </a:lnSpc>
              <a:buNone/>
            </a:pPr>
            <a:r>
              <a:rPr lang="en-US" sz="1650" dirty="0">
                <a:solidFill>
                  <a:srgbClr val="5A5A5A"/>
                </a:solidFill>
                <a:latin typeface="Arial" pitchFamily="34" charset="0"/>
                <a:ea typeface="Arial" pitchFamily="34" charset="-122"/>
                <a:cs typeface="Arial" pitchFamily="34" charset="-120"/>
              </a:rPr>
              <a:t>If you believe someone is being financially exploited, particularly by a caregiver or new acquaintance.</a:t>
            </a:r>
            <a:endParaRPr lang="en-US" sz="1650" dirty="0"/>
          </a:p>
        </p:txBody>
      </p:sp>
      <p:sp>
        <p:nvSpPr>
          <p:cNvPr id="14" name="Shape 10"/>
          <p:cNvSpPr/>
          <p:nvPr/>
        </p:nvSpPr>
        <p:spPr>
          <a:xfrm>
            <a:off x="685800" y="5349240"/>
            <a:ext cx="128016" cy="128016"/>
          </a:xfrm>
          <a:prstGeom prst="ellipse">
            <a:avLst/>
          </a:prstGeom>
          <a:solidFill>
            <a:srgbClr val="141414"/>
          </a:solidFill>
          <a:ln/>
        </p:spPr>
      </p:sp>
      <p:sp>
        <p:nvSpPr>
          <p:cNvPr id="15" name="Text 11"/>
          <p:cNvSpPr/>
          <p:nvPr/>
        </p:nvSpPr>
        <p:spPr>
          <a:xfrm>
            <a:off x="1005840" y="512978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An elder law attorney — </a:t>
            </a:r>
            <a:pPr indent="0" marL="0">
              <a:lnSpc>
                <a:spcPts val="2100"/>
              </a:lnSpc>
              <a:buNone/>
            </a:pPr>
            <a:r>
              <a:rPr lang="en-US" sz="1650" dirty="0">
                <a:solidFill>
                  <a:srgbClr val="5A5A5A"/>
                </a:solidFill>
                <a:latin typeface="Arial" pitchFamily="34" charset="0"/>
                <a:ea typeface="Arial" pitchFamily="34" charset="-122"/>
                <a:cs typeface="Arial" pitchFamily="34" charset="-120"/>
              </a:rPr>
              <a:t>If powers of attorney need looking at.</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828800"/>
            <a:ext cx="10789920" cy="1828800"/>
          </a:xfrm>
          <a:prstGeom prst="rect">
            <a:avLst/>
          </a:prstGeom>
          <a:noFill/>
          <a:ln/>
        </p:spPr>
        <p:txBody>
          <a:bodyPr wrap="square" lIns="0" tIns="0" rIns="0" bIns="0" rtlCol="0" anchor="ctr"/>
          <a:lstStyle/>
          <a:p>
            <a:pPr indent="0" marL="0">
              <a:lnSpc>
                <a:spcPts val="5600"/>
              </a:lnSpc>
              <a:buNone/>
            </a:pPr>
            <a:r>
              <a:rPr lang="en-US" sz="4400" b="1" dirty="0">
                <a:solidFill>
                  <a:srgbClr val="141414"/>
                </a:solidFill>
                <a:latin typeface="Arial" pitchFamily="34" charset="0"/>
                <a:ea typeface="Arial" pitchFamily="34" charset="-122"/>
                <a:cs typeface="Arial" pitchFamily="34" charset="-120"/>
              </a:rPr>
              <a:t>Whatever rule you set for your</a:t>
            </a:r>
            <a:endParaRPr lang="en-US" sz="4400" dirty="0"/>
          </a:p>
          <a:p>
            <a:pPr indent="0" marL="0">
              <a:lnSpc>
                <a:spcPts val="5600"/>
              </a:lnSpc>
              <a:buNone/>
            </a:pPr>
            <a:r>
              <a:rPr lang="en-US" sz="4400" b="1" dirty="0">
                <a:solidFill>
                  <a:srgbClr val="141414"/>
                </a:solidFill>
                <a:latin typeface="Arial" pitchFamily="34" charset="0"/>
                <a:ea typeface="Arial" pitchFamily="34" charset="-122"/>
                <a:cs typeface="Arial" pitchFamily="34" charset="-120"/>
              </a:rPr>
              <a:t>mother — follow it yourself.</a:t>
            </a:r>
            <a:endParaRPr lang="en-US" sz="4400" dirty="0"/>
          </a:p>
        </p:txBody>
      </p:sp>
      <p:sp>
        <p:nvSpPr>
          <p:cNvPr id="6" name="Text 2"/>
          <p:cNvSpPr/>
          <p:nvPr/>
        </p:nvSpPr>
        <p:spPr>
          <a:xfrm>
            <a:off x="685800" y="3794760"/>
            <a:ext cx="9326880" cy="1005840"/>
          </a:xfrm>
          <a:prstGeom prst="rect">
            <a:avLst/>
          </a:prstGeom>
          <a:noFill/>
          <a:ln/>
        </p:spPr>
        <p:txBody>
          <a:bodyPr wrap="square" lIns="0" tIns="0" rIns="0" bIns="0" rtlCol="0" anchor="ctr"/>
          <a:lstStyle/>
          <a:p>
            <a:pPr indent="0" marL="0">
              <a:lnSpc>
                <a:spcPts val="2800"/>
              </a:lnSpc>
              <a:buNone/>
            </a:pPr>
            <a:r>
              <a:rPr lang="en-US" sz="2000" dirty="0">
                <a:solidFill>
                  <a:srgbClr val="5A5A5A"/>
                </a:solidFill>
                <a:latin typeface="Arial" pitchFamily="34" charset="0"/>
                <a:ea typeface="Arial" pitchFamily="34" charset="-122"/>
                <a:cs typeface="Arial" pitchFamily="34" charset="-120"/>
              </a:rPr>
              <a:t>Out loud, where she can see. The fastest-growing victim group by percentage isn’t older adults — it’s younger people. They just lose smaller amounts, because they have less.</a:t>
            </a:r>
            <a:endParaRPr lang="en-US" sz="2000" dirty="0"/>
          </a:p>
        </p:txBody>
      </p:sp>
      <p:sp>
        <p:nvSpPr>
          <p:cNvPr id="7" name="Text 3"/>
          <p:cNvSpPr/>
          <p:nvPr/>
        </p:nvSpPr>
        <p:spPr>
          <a:xfrm>
            <a:off x="685800" y="4983480"/>
            <a:ext cx="9326880" cy="640080"/>
          </a:xfrm>
          <a:prstGeom prst="rect">
            <a:avLst/>
          </a:prstGeom>
          <a:noFill/>
          <a:ln/>
        </p:spPr>
        <p:txBody>
          <a:bodyPr wrap="square" lIns="0" tIns="0" rIns="0" bIns="0" rtlCol="0" anchor="ctr"/>
          <a:lstStyle/>
          <a:p>
            <a:pPr indent="0" marL="0">
              <a:buNone/>
            </a:pPr>
            <a:r>
              <a:rPr lang="en-US" sz="2400" b="1" i="1" dirty="0">
                <a:solidFill>
                  <a:srgbClr val="141414"/>
                </a:solidFill>
                <a:latin typeface="Arial" pitchFamily="34" charset="0"/>
                <a:ea typeface="Arial" pitchFamily="34" charset="-122"/>
                <a:cs typeface="Arial" pitchFamily="34" charset="-120"/>
              </a:rPr>
              <a:t>That’s what makes it a family standard — not a supervision plan.</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WHAT SUCCESS ACTUALLY LOOKS LIKE</a:t>
            </a:r>
            <a:endParaRPr lang="en-US" sz="1400" dirty="0"/>
          </a:p>
        </p:txBody>
      </p:sp>
      <p:sp>
        <p:nvSpPr>
          <p:cNvPr id="6" name="Text 2"/>
          <p:cNvSpPr/>
          <p:nvPr/>
        </p:nvSpPr>
        <p:spPr>
          <a:xfrm>
            <a:off x="685800" y="1371600"/>
            <a:ext cx="10789920" cy="1737360"/>
          </a:xfrm>
          <a:prstGeom prst="rect">
            <a:avLst/>
          </a:prstGeom>
          <a:noFill/>
          <a:ln/>
        </p:spPr>
        <p:txBody>
          <a:bodyPr wrap="square" lIns="0" tIns="0" rIns="0" bIns="0" rtlCol="0" anchor="ctr"/>
          <a:lstStyle/>
          <a:p>
            <a:pPr indent="0" marL="0">
              <a:lnSpc>
                <a:spcPts val="4600"/>
              </a:lnSpc>
              <a:buNone/>
            </a:pPr>
            <a:r>
              <a:rPr lang="en-US" sz="3600" b="1" i="1" dirty="0">
                <a:solidFill>
                  <a:srgbClr val="141414"/>
                </a:solidFill>
                <a:latin typeface="Arial" pitchFamily="34" charset="0"/>
                <a:ea typeface="Arial" pitchFamily="34" charset="-122"/>
                <a:cs typeface="Arial" pitchFamily="34" charset="-120"/>
              </a:rPr>
              <a:t>“Someone called me about my account</a:t>
            </a:r>
            <a:endParaRPr lang="en-US" sz="3600" dirty="0"/>
          </a:p>
          <a:p>
            <a:pPr indent="0" marL="0">
              <a:lnSpc>
                <a:spcPts val="4600"/>
              </a:lnSpc>
              <a:buNone/>
            </a:pPr>
            <a:r>
              <a:rPr lang="en-US" sz="3600" b="1" i="1" dirty="0">
                <a:solidFill>
                  <a:srgbClr val="141414"/>
                </a:solidFill>
                <a:latin typeface="Arial" pitchFamily="34" charset="0"/>
                <a:ea typeface="Arial" pitchFamily="34" charset="-122"/>
                <a:cs typeface="Arial" pitchFamily="34" charset="-120"/>
              </a:rPr>
              <a:t>and I told them I’d call the bank myself.”</a:t>
            </a:r>
            <a:endParaRPr lang="en-US" sz="3600" dirty="0"/>
          </a:p>
        </p:txBody>
      </p:sp>
      <p:sp>
        <p:nvSpPr>
          <p:cNvPr id="7" name="Text 3"/>
          <p:cNvSpPr/>
          <p:nvPr/>
        </p:nvSpPr>
        <p:spPr>
          <a:xfrm>
            <a:off x="685800" y="3154680"/>
            <a:ext cx="8229600" cy="548640"/>
          </a:xfrm>
          <a:prstGeom prst="rect">
            <a:avLst/>
          </a:prstGeom>
          <a:noFill/>
          <a:ln/>
        </p:spPr>
        <p:txBody>
          <a:bodyPr wrap="square" lIns="0" tIns="0" rIns="0" bIns="0" rtlCol="0" anchor="ctr"/>
          <a:lstStyle/>
          <a:p>
            <a:pPr indent="0" marL="0">
              <a:buNone/>
            </a:pPr>
            <a:r>
              <a:rPr lang="en-US" sz="2000" dirty="0">
                <a:solidFill>
                  <a:srgbClr val="5A5A5A"/>
                </a:solidFill>
                <a:latin typeface="Arial" pitchFamily="34" charset="0"/>
                <a:ea typeface="Arial" pitchFamily="34" charset="-122"/>
                <a:cs typeface="Arial" pitchFamily="34" charset="-120"/>
              </a:rPr>
              <a:t>Said the way you’d mention taking out the trash.</a:t>
            </a:r>
            <a:endParaRPr lang="en-US" sz="2000" dirty="0"/>
          </a:p>
        </p:txBody>
      </p:sp>
      <p:sp>
        <p:nvSpPr>
          <p:cNvPr id="8" name="Text 4"/>
          <p:cNvSpPr/>
          <p:nvPr/>
        </p:nvSpPr>
        <p:spPr>
          <a:xfrm>
            <a:off x="685800" y="3977640"/>
            <a:ext cx="9418320" cy="1005840"/>
          </a:xfrm>
          <a:prstGeom prst="rect">
            <a:avLst/>
          </a:prstGeom>
          <a:noFill/>
          <a:ln/>
        </p:spPr>
        <p:txBody>
          <a:bodyPr wrap="square" lIns="0" tIns="0" rIns="0" bIns="0" rtlCol="0" anchor="ctr"/>
          <a:lstStyle/>
          <a:p>
            <a:pPr indent="0" marL="0">
              <a:lnSpc>
                <a:spcPts val="3000"/>
              </a:lnSpc>
              <a:buNone/>
            </a:pPr>
            <a:r>
              <a:rPr lang="en-US" sz="2200" dirty="0">
                <a:solidFill>
                  <a:srgbClr val="141414"/>
                </a:solidFill>
                <a:latin typeface="Arial" pitchFamily="34" charset="0"/>
                <a:ea typeface="Arial" pitchFamily="34" charset="-122"/>
                <a:cs typeface="Arial" pitchFamily="34" charset="-120"/>
              </a:rPr>
              <a:t>Not vigilance. Not worry. Just a habit she has, that she’s a little proud of, that she’ll pass along to a friend down the hall.</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685800"/>
            <a:ext cx="8229600" cy="640080"/>
          </a:xfrm>
          <a:prstGeom prst="rect">
            <a:avLst/>
          </a:prstGeom>
          <a:noFill/>
          <a:ln/>
        </p:spPr>
        <p:txBody>
          <a:bodyPr wrap="square" lIns="0" tIns="0" rIns="0" bIns="0" rtlCol="0" anchor="ctr"/>
          <a:lstStyle/>
          <a:p>
            <a:pPr indent="0" marL="0">
              <a:buNone/>
            </a:pPr>
            <a:r>
              <a:rPr lang="en-US" sz="3400" b="1" dirty="0">
                <a:solidFill>
                  <a:srgbClr val="141414"/>
                </a:solidFill>
                <a:latin typeface="Arial" pitchFamily="34" charset="0"/>
                <a:ea typeface="Arial" pitchFamily="34" charset="-122"/>
                <a:cs typeface="Arial" pitchFamily="34" charset="-120"/>
              </a:rPr>
              <a:t>Free help, no judgment</a:t>
            </a:r>
            <a:endParaRPr lang="en-US" sz="3400" dirty="0"/>
          </a:p>
        </p:txBody>
      </p:sp>
      <p:sp>
        <p:nvSpPr>
          <p:cNvPr id="6" name="Text 2"/>
          <p:cNvSpPr/>
          <p:nvPr/>
        </p:nvSpPr>
        <p:spPr>
          <a:xfrm>
            <a:off x="685800" y="1691640"/>
            <a:ext cx="3657600" cy="54864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833-372-8311</a:t>
            </a:r>
            <a:endParaRPr lang="en-US" sz="3000" dirty="0"/>
          </a:p>
        </p:txBody>
      </p:sp>
      <p:sp>
        <p:nvSpPr>
          <p:cNvPr id="7" name="Text 3"/>
          <p:cNvSpPr/>
          <p:nvPr/>
        </p:nvSpPr>
        <p:spPr>
          <a:xfrm>
            <a:off x="4663440" y="1783080"/>
            <a:ext cx="5486400" cy="457200"/>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National Elder Fraud Hotline · Mon–Fri</a:t>
            </a:r>
            <a:endParaRPr lang="en-US" sz="1800" dirty="0"/>
          </a:p>
        </p:txBody>
      </p:sp>
      <p:sp>
        <p:nvSpPr>
          <p:cNvPr id="8" name="Text 4"/>
          <p:cNvSpPr/>
          <p:nvPr/>
        </p:nvSpPr>
        <p:spPr>
          <a:xfrm>
            <a:off x="685800" y="2423160"/>
            <a:ext cx="3657600" cy="54864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877-908-3360</a:t>
            </a:r>
            <a:endParaRPr lang="en-US" sz="3000" dirty="0"/>
          </a:p>
        </p:txBody>
      </p:sp>
      <p:sp>
        <p:nvSpPr>
          <p:cNvPr id="9" name="Text 5"/>
          <p:cNvSpPr/>
          <p:nvPr/>
        </p:nvSpPr>
        <p:spPr>
          <a:xfrm>
            <a:off x="4663440" y="2514600"/>
            <a:ext cx="5486400" cy="457200"/>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AARP Fraud Watch · Mon–Fri</a:t>
            </a:r>
            <a:endParaRPr lang="en-US" sz="1800" dirty="0"/>
          </a:p>
        </p:txBody>
      </p:sp>
      <p:sp>
        <p:nvSpPr>
          <p:cNvPr id="10" name="Text 6"/>
          <p:cNvSpPr/>
          <p:nvPr/>
        </p:nvSpPr>
        <p:spPr>
          <a:xfrm>
            <a:off x="685800" y="3154680"/>
            <a:ext cx="3657600" cy="54864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800-677-1116</a:t>
            </a:r>
            <a:endParaRPr lang="en-US" sz="3000" dirty="0"/>
          </a:p>
        </p:txBody>
      </p:sp>
      <p:sp>
        <p:nvSpPr>
          <p:cNvPr id="11" name="Text 7"/>
          <p:cNvSpPr/>
          <p:nvPr/>
        </p:nvSpPr>
        <p:spPr>
          <a:xfrm>
            <a:off x="4663440" y="3246120"/>
            <a:ext cx="5486400" cy="457200"/>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Eldercare Locator</a:t>
            </a:r>
            <a:endParaRPr lang="en-US" sz="1800" dirty="0"/>
          </a:p>
        </p:txBody>
      </p:sp>
      <p:sp>
        <p:nvSpPr>
          <p:cNvPr id="12" name="Text 8"/>
          <p:cNvSpPr/>
          <p:nvPr/>
        </p:nvSpPr>
        <p:spPr>
          <a:xfrm>
            <a:off x="685800" y="4434840"/>
            <a:ext cx="7772400" cy="822960"/>
          </a:xfrm>
          <a:prstGeom prst="rect">
            <a:avLst/>
          </a:prstGeom>
          <a:noFill/>
          <a:ln/>
        </p:spPr>
        <p:txBody>
          <a:bodyPr wrap="square" lIns="0" tIns="0" rIns="0" bIns="0" rtlCol="0" anchor="ctr"/>
          <a:lstStyle/>
          <a:p>
            <a:pPr indent="0" marL="0">
              <a:lnSpc>
                <a:spcPts val="2200"/>
              </a:lnSpc>
              <a:buNone/>
            </a:pPr>
            <a:r>
              <a:rPr lang="en-US" sz="1600" dirty="0">
                <a:solidFill>
                  <a:srgbClr val="5A5A5A"/>
                </a:solidFill>
                <a:latin typeface="Arial" pitchFamily="34" charset="0"/>
                <a:ea typeface="Arial" pitchFamily="34" charset="-122"/>
                <a:cs typeface="Arial" pitchFamily="34" charset="-120"/>
              </a:rPr>
              <a:t>Everything in this deck, plus the full site — fridge sheets, scam-by-scam guides, and the family conversation guide this deck is drawn from:</a:t>
            </a:r>
            <a:endParaRPr lang="en-US" sz="1600" dirty="0"/>
          </a:p>
        </p:txBody>
      </p:sp>
      <p:sp>
        <p:nvSpPr>
          <p:cNvPr id="13" name="Text 9"/>
          <p:cNvSpPr/>
          <p:nvPr/>
        </p:nvSpPr>
        <p:spPr>
          <a:xfrm>
            <a:off x="685800" y="5212080"/>
            <a:ext cx="7772400" cy="502920"/>
          </a:xfrm>
          <a:prstGeom prst="rect">
            <a:avLst/>
          </a:prstGeom>
          <a:noFill/>
          <a:ln/>
        </p:spPr>
        <p:txBody>
          <a:bodyPr wrap="square" lIns="0" tIns="0" rIns="0" bIns="0" rtlCol="0" anchor="ctr"/>
          <a:lstStyle/>
          <a:p>
            <a:pPr indent="0" marL="0">
              <a:buNone/>
            </a:pPr>
            <a:r>
              <a:rPr lang="en-US" sz="2400" b="1" dirty="0">
                <a:solidFill>
                  <a:srgbClr val="141414"/>
                </a:solidFill>
                <a:latin typeface="Arial" pitchFamily="34" charset="0"/>
                <a:ea typeface="Arial" pitchFamily="34" charset="-122"/>
                <a:cs typeface="Arial" pitchFamily="34" charset="-120"/>
              </a:rPr>
              <a:t>trustbutverifyproject.org/for-family</a:t>
            </a:r>
            <a:endParaRPr lang="en-US" sz="2400" dirty="0"/>
          </a:p>
        </p:txBody>
      </p:sp>
      <p:sp>
        <p:nvSpPr>
          <p:cNvPr id="14" name="Text 10"/>
          <p:cNvSpPr/>
          <p:nvPr/>
        </p:nvSpPr>
        <p:spPr>
          <a:xfrm>
            <a:off x="685800" y="5852160"/>
            <a:ext cx="9601200" cy="411480"/>
          </a:xfrm>
          <a:prstGeom prst="rect">
            <a:avLst/>
          </a:prstGeom>
          <a:noFill/>
          <a:ln/>
        </p:spPr>
        <p:txBody>
          <a:bodyPr wrap="square" lIns="0" tIns="0" rIns="0" bIns="0" rtlCol="0" anchor="ctr"/>
          <a:lstStyle/>
          <a:p>
            <a:pPr indent="0" marL="0">
              <a:buNone/>
            </a:pPr>
            <a:r>
              <a:rPr lang="en-US" sz="1300" i="1" dirty="0">
                <a:solidFill>
                  <a:srgbClr val="5A5A5A"/>
                </a:solidFill>
                <a:latin typeface="Arial" pitchFamily="34" charset="0"/>
                <a:ea typeface="Arial" pitchFamily="34" charset="-122"/>
                <a:cs typeface="Arial" pitchFamily="34" charset="-120"/>
              </a:rPr>
              <a:t>Free, CC BY-NC — fine for nursing homes and senior centers. Credit us; don't resell it.</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But Verify — for family members</dc:title>
  <dc:subject>PptxGenJS Presentation</dc:subject>
  <dc:creator>The Trust But Verify Project</dc:creator>
  <cp:lastModifiedBy>The Trust But Verify Project</cp:lastModifiedBy>
  <cp:revision>1</cp:revision>
  <dcterms:created xsi:type="dcterms:W3CDTF">2026-08-25T01:31:23Z</dcterms:created>
  <dcterms:modified xsi:type="dcterms:W3CDTF">2026-08-25T01:31:23Z</dcterms:modified>
</cp:coreProperties>
</file>